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92" r:id="rId20"/>
    <p:sldId id="274" r:id="rId21"/>
    <p:sldId id="293" r:id="rId22"/>
    <p:sldId id="275" r:id="rId23"/>
    <p:sldId id="310" r:id="rId24"/>
    <p:sldId id="295" r:id="rId25"/>
    <p:sldId id="296" r:id="rId26"/>
    <p:sldId id="297" r:id="rId27"/>
    <p:sldId id="309" r:id="rId28"/>
    <p:sldId id="298" r:id="rId29"/>
    <p:sldId id="300" r:id="rId30"/>
    <p:sldId id="308" r:id="rId31"/>
    <p:sldId id="299" r:id="rId32"/>
    <p:sldId id="307" r:id="rId33"/>
    <p:sldId id="301" r:id="rId34"/>
    <p:sldId id="302" r:id="rId35"/>
    <p:sldId id="306" r:id="rId36"/>
    <p:sldId id="294" r:id="rId37"/>
    <p:sldId id="304" r:id="rId38"/>
    <p:sldId id="305" r:id="rId39"/>
    <p:sldId id="289" r:id="rId40"/>
    <p:sldId id="291" r:id="rId41"/>
    <p:sldId id="303" r:id="rId42"/>
    <p:sldId id="311" r:id="rId43"/>
    <p:sldId id="288" r:id="rId44"/>
    <p:sldId id="290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28" autoAdjust="0"/>
    <p:restoredTop sz="94660"/>
  </p:normalViewPr>
  <p:slideViewPr>
    <p:cSldViewPr snapToGrid="0">
      <p:cViewPr varScale="1">
        <p:scale>
          <a:sx n="86" d="100"/>
          <a:sy n="86" d="100"/>
        </p:scale>
        <p:origin x="31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D6733-7393-49AF-A3E6-836D74D58C7F}" type="datetimeFigureOut">
              <a:rPr lang="en-IN" smtClean="0"/>
              <a:t>26-10-2022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28EB6-E758-483A-865F-21586FA9C9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421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D6733-7393-49AF-A3E6-836D74D58C7F}" type="datetimeFigureOut">
              <a:rPr lang="en-IN" smtClean="0"/>
              <a:t>26-10-2022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28EB6-E758-483A-865F-21586FA9C9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144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D6733-7393-49AF-A3E6-836D74D58C7F}" type="datetimeFigureOut">
              <a:rPr lang="en-IN" smtClean="0"/>
              <a:t>26-10-2022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28EB6-E758-483A-865F-21586FA9C994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31745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D6733-7393-49AF-A3E6-836D74D58C7F}" type="datetimeFigureOut">
              <a:rPr lang="en-IN" smtClean="0"/>
              <a:t>26-10-2022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28EB6-E758-483A-865F-21586FA9C9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88369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D6733-7393-49AF-A3E6-836D74D58C7F}" type="datetimeFigureOut">
              <a:rPr lang="en-IN" smtClean="0"/>
              <a:t>26-10-2022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28EB6-E758-483A-865F-21586FA9C994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313835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D6733-7393-49AF-A3E6-836D74D58C7F}" type="datetimeFigureOut">
              <a:rPr lang="en-IN" smtClean="0"/>
              <a:t>26-10-2022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28EB6-E758-483A-865F-21586FA9C9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76885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D6733-7393-49AF-A3E6-836D74D58C7F}" type="datetimeFigureOut">
              <a:rPr lang="en-IN" smtClean="0"/>
              <a:t>26-10-2022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28EB6-E758-483A-865F-21586FA9C9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33518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D6733-7393-49AF-A3E6-836D74D58C7F}" type="datetimeFigureOut">
              <a:rPr lang="en-IN" smtClean="0"/>
              <a:t>26-10-2022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28EB6-E758-483A-865F-21586FA9C9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943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D6733-7393-49AF-A3E6-836D74D58C7F}" type="datetimeFigureOut">
              <a:rPr lang="en-IN" smtClean="0"/>
              <a:t>26-10-2022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28EB6-E758-483A-865F-21586FA9C9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1072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D6733-7393-49AF-A3E6-836D74D58C7F}" type="datetimeFigureOut">
              <a:rPr lang="en-IN" smtClean="0"/>
              <a:t>26-10-2022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28EB6-E758-483A-865F-21586FA9C9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7477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D6733-7393-49AF-A3E6-836D74D58C7F}" type="datetimeFigureOut">
              <a:rPr lang="en-IN" smtClean="0"/>
              <a:t>26-10-2022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28EB6-E758-483A-865F-21586FA9C9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1396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D6733-7393-49AF-A3E6-836D74D58C7F}" type="datetimeFigureOut">
              <a:rPr lang="en-IN" smtClean="0"/>
              <a:t>26-10-2022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28EB6-E758-483A-865F-21586FA9C9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7418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D6733-7393-49AF-A3E6-836D74D58C7F}" type="datetimeFigureOut">
              <a:rPr lang="en-IN" smtClean="0"/>
              <a:t>26-10-2022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28EB6-E758-483A-865F-21586FA9C9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1453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D6733-7393-49AF-A3E6-836D74D58C7F}" type="datetimeFigureOut">
              <a:rPr lang="en-IN" smtClean="0"/>
              <a:t>26-10-2022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28EB6-E758-483A-865F-21586FA9C9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0278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D6733-7393-49AF-A3E6-836D74D58C7F}" type="datetimeFigureOut">
              <a:rPr lang="en-IN" smtClean="0"/>
              <a:t>26-10-2022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28EB6-E758-483A-865F-21586FA9C9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3773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D6733-7393-49AF-A3E6-836D74D58C7F}" type="datetimeFigureOut">
              <a:rPr lang="en-IN" smtClean="0"/>
              <a:t>26-10-2022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28EB6-E758-483A-865F-21586FA9C9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4172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D6733-7393-49AF-A3E6-836D74D58C7F}" type="datetimeFigureOut">
              <a:rPr lang="en-IN" smtClean="0"/>
              <a:t>26-10-2022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0F28EB6-E758-483A-865F-21586FA9C9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1268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873EAB-1DC0-5DAB-3C78-AC117D82C095}"/>
              </a:ext>
            </a:extLst>
          </p:cNvPr>
          <p:cNvSpPr txBox="1"/>
          <p:nvPr/>
        </p:nvSpPr>
        <p:spPr>
          <a:xfrm>
            <a:off x="968188" y="2921168"/>
            <a:ext cx="102556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i="0" dirty="0">
                <a:solidFill>
                  <a:srgbClr val="080808"/>
                </a:solidFill>
                <a:effectLst/>
                <a:latin typeface="Calibri Light" panose="020F0302020204030204" pitchFamily="34" charset="0"/>
              </a:rPr>
              <a:t>Employee Payroll </a:t>
            </a:r>
            <a:r>
              <a:rPr lang="en-US" sz="6000" b="1" dirty="0">
                <a:solidFill>
                  <a:srgbClr val="080808"/>
                </a:solidFill>
                <a:latin typeface="Calibri Light" panose="020F0302020204030204" pitchFamily="34" charset="0"/>
              </a:rPr>
              <a:t>M</a:t>
            </a:r>
            <a:r>
              <a:rPr lang="en-US" sz="6000" b="1" i="0" dirty="0">
                <a:solidFill>
                  <a:srgbClr val="080808"/>
                </a:solidFill>
                <a:effectLst/>
                <a:latin typeface="Calibri Light" panose="020F0302020204030204" pitchFamily="34" charset="0"/>
              </a:rPr>
              <a:t>anagement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3674483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0F7A0-6A03-5233-B8E3-0D168B0B0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Admin Login: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7F8B98-0732-A173-2CCB-61F24A7C45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827" y="1524175"/>
            <a:ext cx="8510493" cy="4787153"/>
          </a:xfrm>
        </p:spPr>
      </p:pic>
    </p:spTree>
    <p:extLst>
      <p:ext uri="{BB962C8B-B14F-4D97-AF65-F5344CB8AC3E}">
        <p14:creationId xmlns:p14="http://schemas.microsoft.com/office/powerpoint/2010/main" val="2271905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F6926-64E1-34B9-6AD4-4E6FF8FA2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Calibri" panose="020F0502020204030204" pitchFamily="34" charset="0"/>
              </a:rPr>
              <a:t>Admin dashboard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CD9139-ABE0-F627-EA75-C77F30EEC2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09" y="1649693"/>
            <a:ext cx="8198252" cy="4598707"/>
          </a:xfrm>
        </p:spPr>
      </p:pic>
    </p:spTree>
    <p:extLst>
      <p:ext uri="{BB962C8B-B14F-4D97-AF65-F5344CB8AC3E}">
        <p14:creationId xmlns:p14="http://schemas.microsoft.com/office/powerpoint/2010/main" val="4030956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D4CB-FFD0-95A7-1F5C-11DB2DA3E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  <a:latin typeface="Calibri" panose="020F0502020204030204" pitchFamily="34" charset="0"/>
              </a:rPr>
              <a:t>Admin: Employee registration</a:t>
            </a:r>
            <a:r>
              <a:rPr lang="en-US" b="0" i="0" dirty="0">
                <a:effectLst/>
                <a:latin typeface="Calibri" panose="020F0502020204030204" pitchFamily="34" charset="0"/>
              </a:rPr>
              <a:t>​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F74C8A-DEE2-3E1B-84F5-A8FBD5E7F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78" y="1231236"/>
            <a:ext cx="5079740" cy="501716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00AE99-D79B-B22F-14C1-9C86565BE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074" y="1231236"/>
            <a:ext cx="5079740" cy="501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710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38D9D-5ACC-9905-D720-87EAFF6D2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68" y="600635"/>
            <a:ext cx="8596668" cy="1320800"/>
          </a:xfrm>
        </p:spPr>
        <p:txBody>
          <a:bodyPr/>
          <a:lstStyle/>
          <a:p>
            <a:r>
              <a:rPr lang="en-US" b="0" i="0" u="none" strike="noStrike" dirty="0">
                <a:effectLst/>
                <a:latin typeface="Calibri" panose="020F0502020204030204" pitchFamily="34" charset="0"/>
              </a:rPr>
              <a:t>Admin: Employee salary</a:t>
            </a:r>
            <a:r>
              <a:rPr lang="en-US" b="0" i="0" dirty="0">
                <a:effectLst/>
                <a:latin typeface="Calibri" panose="020F0502020204030204" pitchFamily="34" charset="0"/>
              </a:rPr>
              <a:t>​</a:t>
            </a:r>
            <a:endParaRPr lang="en-IN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B5011C7-B169-EDCB-6A4F-AA9811849D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357" y="2581835"/>
            <a:ext cx="6903701" cy="3881437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FB1AE-C5CD-0F41-3F08-9F4EBE4D7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99" y="1261035"/>
            <a:ext cx="6095999" cy="342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27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91109-78E2-0950-28B1-16CCAA824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  <a:latin typeface="Calibri" panose="020F0502020204030204" pitchFamily="34" charset="0"/>
              </a:rPr>
              <a:t>Admin: Employee Schedule</a:t>
            </a:r>
            <a:r>
              <a:rPr lang="en-US" b="0" i="0" dirty="0">
                <a:effectLst/>
                <a:latin typeface="Calibri" panose="020F0502020204030204" pitchFamily="34" charset="0"/>
              </a:rPr>
              <a:t>​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958EBD-ACD3-CA0C-19EB-14C2CA44D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087" y="1611948"/>
            <a:ext cx="7435574" cy="4186872"/>
          </a:xfrm>
        </p:spPr>
      </p:pic>
    </p:spTree>
    <p:extLst>
      <p:ext uri="{BB962C8B-B14F-4D97-AF65-F5344CB8AC3E}">
        <p14:creationId xmlns:p14="http://schemas.microsoft.com/office/powerpoint/2010/main" val="544635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2B7F9-9A8C-6488-F323-596887240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Employee registration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A8E5B4-72CD-A042-3279-935071FEF5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99" y="1722254"/>
            <a:ext cx="4998721" cy="341349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53BA8F-AA3B-8347-743B-6C2425336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" y="1722255"/>
            <a:ext cx="5222306" cy="341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117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9E7E3-1198-41FE-BEC9-DB3F5F25F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  <a:latin typeface="Calibri" panose="020F0502020204030204" pitchFamily="34" charset="0"/>
              </a:rPr>
              <a:t>Employee login</a:t>
            </a:r>
            <a:r>
              <a:rPr lang="en-US" b="0" i="0" dirty="0">
                <a:effectLst/>
                <a:latin typeface="Calibri" panose="020F0502020204030204" pitchFamily="34" charset="0"/>
              </a:rPr>
              <a:t>​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07975B-A9CA-1FD4-1BB1-6D88F58488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272" y="1543368"/>
            <a:ext cx="7796432" cy="4377372"/>
          </a:xfrm>
        </p:spPr>
      </p:pic>
    </p:spTree>
    <p:extLst>
      <p:ext uri="{BB962C8B-B14F-4D97-AF65-F5344CB8AC3E}">
        <p14:creationId xmlns:p14="http://schemas.microsoft.com/office/powerpoint/2010/main" val="1196666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BA873-4A08-22B9-49FE-6B68468EC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  <a:latin typeface="Calibri" panose="020F0502020204030204" pitchFamily="34" charset="0"/>
              </a:rPr>
              <a:t>Employee dashboard</a:t>
            </a:r>
            <a:r>
              <a:rPr lang="en-US" b="0" i="0" dirty="0">
                <a:effectLst/>
                <a:latin typeface="Calibri" panose="020F0502020204030204" pitchFamily="34" charset="0"/>
              </a:rPr>
              <a:t>​: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C0936C-EF61-5421-AAC7-A929D75D4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913" y="1566228"/>
            <a:ext cx="7822634" cy="4400232"/>
          </a:xfrm>
        </p:spPr>
      </p:pic>
    </p:spTree>
    <p:extLst>
      <p:ext uri="{BB962C8B-B14F-4D97-AF65-F5344CB8AC3E}">
        <p14:creationId xmlns:p14="http://schemas.microsoft.com/office/powerpoint/2010/main" val="3793007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A6A70-1856-6BA0-24BC-49678B4DB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  <a:latin typeface="Calibri" panose="020F0502020204030204" pitchFamily="34" charset="0"/>
              </a:rPr>
              <a:t>Employee: Print dashboard</a:t>
            </a:r>
            <a:r>
              <a:rPr lang="en-US" b="0" i="0" dirty="0">
                <a:effectLst/>
                <a:latin typeface="Calibri" panose="020F0502020204030204" pitchFamily="34" charset="0"/>
              </a:rPr>
              <a:t>​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0225A6-0673-5571-67A0-EBB6C4553D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733" y="1703388"/>
            <a:ext cx="7446750" cy="4217352"/>
          </a:xfrm>
        </p:spPr>
      </p:pic>
    </p:spTree>
    <p:extLst>
      <p:ext uri="{BB962C8B-B14F-4D97-AF65-F5344CB8AC3E}">
        <p14:creationId xmlns:p14="http://schemas.microsoft.com/office/powerpoint/2010/main" val="4049706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B5E3A-D65E-B2A2-9CA1-6D89FB177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Employee Timesheet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9639578-2293-6637-9BF4-7BE93CC7F1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77" y="1384916"/>
            <a:ext cx="8702306" cy="4892659"/>
          </a:xfrm>
        </p:spPr>
      </p:pic>
    </p:spTree>
    <p:extLst>
      <p:ext uri="{BB962C8B-B14F-4D97-AF65-F5344CB8AC3E}">
        <p14:creationId xmlns:p14="http://schemas.microsoft.com/office/powerpoint/2010/main" val="189456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38C78-16A0-FA34-D040-D75327DDE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214312"/>
            <a:ext cx="9905998" cy="1478570"/>
          </a:xfrm>
        </p:spPr>
        <p:txBody>
          <a:bodyPr/>
          <a:lstStyle/>
          <a:p>
            <a:r>
              <a:rPr lang="en-US" b="0" i="0" u="none" strike="noStrike" dirty="0">
                <a:solidFill>
                  <a:schemeClr val="tx1"/>
                </a:solidFill>
                <a:effectLst/>
                <a:latin typeface="Calibri Light" panose="020F0302020204030204" pitchFamily="34" charset="0"/>
              </a:rPr>
              <a:t>Done By:</a:t>
            </a:r>
            <a:r>
              <a:rPr lang="en-US" b="0" i="0" dirty="0">
                <a:solidFill>
                  <a:schemeClr val="tx1"/>
                </a:solidFill>
                <a:effectLst/>
                <a:latin typeface="Calibri Light" panose="020F0302020204030204" pitchFamily="34" charset="0"/>
              </a:rPr>
              <a:t>​</a:t>
            </a:r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8B7DB49E-1B78-663E-7CB1-C520FCD08B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1577724"/>
              </p:ext>
            </p:extLst>
          </p:nvPr>
        </p:nvGraphicFramePr>
        <p:xfrm>
          <a:off x="1141409" y="1436688"/>
          <a:ext cx="9906000" cy="502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24491">
                  <a:extLst>
                    <a:ext uri="{9D8B030D-6E8A-4147-A177-3AD203B41FA5}">
                      <a16:colId xmlns:a16="http://schemas.microsoft.com/office/drawing/2014/main" val="2523248787"/>
                    </a:ext>
                  </a:extLst>
                </a:gridCol>
                <a:gridCol w="4481509">
                  <a:extLst>
                    <a:ext uri="{9D8B030D-6E8A-4147-A177-3AD203B41FA5}">
                      <a16:colId xmlns:a16="http://schemas.microsoft.com/office/drawing/2014/main" val="1397054746"/>
                    </a:ext>
                  </a:extLst>
                </a:gridCol>
              </a:tblGrid>
              <a:tr h="372774">
                <a:tc>
                  <a:txBody>
                    <a:bodyPr/>
                    <a:lstStyle/>
                    <a:p>
                      <a:r>
                        <a:rPr lang="en-IN" sz="2400" b="1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1" dirty="0"/>
                        <a:t>Employee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637677"/>
                  </a:ext>
                </a:extLst>
              </a:tr>
              <a:tr h="372774">
                <a:tc>
                  <a:txBody>
                    <a:bodyPr/>
                    <a:lstStyle/>
                    <a:p>
                      <a:r>
                        <a:rPr lang="en-IN" sz="2400" dirty="0" err="1"/>
                        <a:t>Kalaiyarasi</a:t>
                      </a:r>
                      <a:r>
                        <a:rPr lang="en-IN" sz="2400" dirty="0"/>
                        <a:t> Sampath(Team Lead)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2528577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1726484"/>
                  </a:ext>
                </a:extLst>
              </a:tr>
              <a:tr h="372774">
                <a:tc>
                  <a:txBody>
                    <a:bodyPr/>
                    <a:lstStyle/>
                    <a:p>
                      <a:r>
                        <a:rPr lang="en-IN" sz="2400" dirty="0"/>
                        <a:t>Pooja Ashokan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2529244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877838"/>
                  </a:ext>
                </a:extLst>
              </a:tr>
              <a:tr h="372774">
                <a:tc>
                  <a:txBody>
                    <a:bodyPr/>
                    <a:lstStyle/>
                    <a:p>
                      <a:r>
                        <a:rPr lang="en-IN" sz="2400"/>
                        <a:t>Monika M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2528598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437031"/>
                  </a:ext>
                </a:extLst>
              </a:tr>
              <a:tr h="372774">
                <a:tc>
                  <a:txBody>
                    <a:bodyPr/>
                    <a:lstStyle/>
                    <a:p>
                      <a:r>
                        <a:rPr lang="en-IN" sz="2400"/>
                        <a:t>Kalviyarasi Mahendiran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2528508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607731"/>
                  </a:ext>
                </a:extLst>
              </a:tr>
              <a:tr h="372774">
                <a:tc>
                  <a:txBody>
                    <a:bodyPr/>
                    <a:lstStyle/>
                    <a:p>
                      <a:r>
                        <a:rPr lang="en-IN" sz="2400" dirty="0" err="1"/>
                        <a:t>Ezhilrani</a:t>
                      </a:r>
                      <a:r>
                        <a:rPr lang="en-IN" sz="2400" dirty="0"/>
                        <a:t> </a:t>
                      </a:r>
                      <a:r>
                        <a:rPr lang="en-IN" sz="2400" dirty="0" err="1"/>
                        <a:t>Kalyanasundaram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2529195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171092"/>
                  </a:ext>
                </a:extLst>
              </a:tr>
              <a:tr h="372774">
                <a:tc>
                  <a:txBody>
                    <a:bodyPr/>
                    <a:lstStyle/>
                    <a:p>
                      <a:r>
                        <a:rPr lang="en-IN" sz="2400"/>
                        <a:t>Sidharttan S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2529625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511111"/>
                  </a:ext>
                </a:extLst>
              </a:tr>
              <a:tr h="372774">
                <a:tc>
                  <a:txBody>
                    <a:bodyPr/>
                    <a:lstStyle/>
                    <a:p>
                      <a:r>
                        <a:rPr lang="en-IN" sz="2400"/>
                        <a:t>Ashwin B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2528736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415218"/>
                  </a:ext>
                </a:extLst>
              </a:tr>
              <a:tr h="372774">
                <a:tc>
                  <a:txBody>
                    <a:bodyPr/>
                    <a:lstStyle/>
                    <a:p>
                      <a:r>
                        <a:rPr lang="en-IN" sz="2400"/>
                        <a:t>Ragul A K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2528859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047132"/>
                  </a:ext>
                </a:extLst>
              </a:tr>
              <a:tr h="372774">
                <a:tc>
                  <a:txBody>
                    <a:bodyPr/>
                    <a:lstStyle/>
                    <a:p>
                      <a:r>
                        <a:rPr lang="en-IN" sz="2400"/>
                        <a:t>Vasanth N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2529227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300439"/>
                  </a:ext>
                </a:extLst>
              </a:tr>
              <a:tr h="372774">
                <a:tc>
                  <a:txBody>
                    <a:bodyPr/>
                    <a:lstStyle/>
                    <a:p>
                      <a:r>
                        <a:rPr lang="en-IN" sz="2400"/>
                        <a:t>Sudhir Varshan Perumal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2529307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14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0170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B6732-10D3-A6E6-82AD-715C9743A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  <a:latin typeface="Calibri" panose="020F0502020204030204" pitchFamily="34" charset="0"/>
              </a:rPr>
              <a:t>Employee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b="0" i="0" u="none" strike="noStrike" dirty="0">
                <a:effectLst/>
                <a:latin typeface="Calibri" panose="020F0502020204030204" pitchFamily="34" charset="0"/>
              </a:rPr>
              <a:t>attendance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EB2698-442B-BC88-47AB-C2A91D0B6F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451" y="1495109"/>
            <a:ext cx="8380019" cy="4705032"/>
          </a:xfrm>
        </p:spPr>
      </p:pic>
    </p:spTree>
    <p:extLst>
      <p:ext uri="{BB962C8B-B14F-4D97-AF65-F5344CB8AC3E}">
        <p14:creationId xmlns:p14="http://schemas.microsoft.com/office/powerpoint/2010/main" val="3650091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6AD33-AF68-FD69-A202-C48352BF0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Employee Work Schedule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77D4AF9-D91B-001F-94C4-1A45A996CC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93" y="1393794"/>
            <a:ext cx="8634624" cy="4854606"/>
          </a:xfrm>
        </p:spPr>
      </p:pic>
    </p:spTree>
    <p:extLst>
      <p:ext uri="{BB962C8B-B14F-4D97-AF65-F5344CB8AC3E}">
        <p14:creationId xmlns:p14="http://schemas.microsoft.com/office/powerpoint/2010/main" val="1476835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31CE3-7F63-2E2D-63D6-DAAA3F754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7076" y="2948953"/>
            <a:ext cx="6977848" cy="960094"/>
          </a:xfrm>
        </p:spPr>
        <p:txBody>
          <a:bodyPr>
            <a:normAutofit fontScale="90000"/>
          </a:bodyPr>
          <a:lstStyle/>
          <a:p>
            <a:pPr rtl="0" fontAlgn="base"/>
            <a:r>
              <a:rPr lang="en-US" sz="4900" b="1" i="0" u="none" strike="noStrike" dirty="0">
                <a:effectLst/>
                <a:latin typeface="Calibri Light" panose="020F0302020204030204" pitchFamily="34" charset="0"/>
              </a:rPr>
              <a:t>Backend</a:t>
            </a:r>
            <a:r>
              <a:rPr lang="en-US" sz="4900" b="1" i="0" u="none" strike="noStrike" dirty="0">
                <a:solidFill>
                  <a:srgbClr val="0D0D0D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4900" b="1" i="0" u="none" strike="noStrike" dirty="0">
                <a:effectLst/>
                <a:latin typeface="Calibri Light" panose="020F0302020204030204" pitchFamily="34" charset="0"/>
              </a:rPr>
              <a:t>Testing-</a:t>
            </a:r>
            <a:r>
              <a:rPr lang="en-US" sz="4900" b="1" i="0" u="none" strike="noStrike" dirty="0">
                <a:solidFill>
                  <a:srgbClr val="0D0D0D"/>
                </a:solidFill>
                <a:effectLst/>
                <a:latin typeface="Calibri Light" panose="020F0302020204030204" pitchFamily="34" charset="0"/>
              </a:rPr>
              <a:t> </a:t>
            </a:r>
            <a:r>
              <a:rPr lang="en-US" sz="4900" b="1" i="0" dirty="0">
                <a:solidFill>
                  <a:srgbClr val="FFFFFF"/>
                </a:solidFill>
                <a:effectLst/>
                <a:latin typeface="Calibri Light" panose="020F0302020204030204" pitchFamily="34" charset="0"/>
              </a:rPr>
              <a:t>​</a:t>
            </a:r>
            <a:r>
              <a:rPr lang="en-US" sz="4900" b="1" i="0" u="none" strike="noStrike" dirty="0">
                <a:effectLst/>
                <a:latin typeface="Calibri Light" panose="020F0302020204030204" pitchFamily="34" charset="0"/>
              </a:rPr>
              <a:t>POSTMAN</a:t>
            </a:r>
            <a:r>
              <a:rPr lang="en-US" sz="4900" b="1" i="0" u="none" strike="noStrike" dirty="0">
                <a:solidFill>
                  <a:srgbClr val="0D0D0D"/>
                </a:solidFill>
                <a:effectLst/>
                <a:latin typeface="Calibri Light" panose="020F0302020204030204" pitchFamily="34" charset="0"/>
              </a:rPr>
              <a:t> </a:t>
            </a:r>
            <a:r>
              <a:rPr lang="en-US" sz="4900" b="1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 </a:t>
            </a:r>
            <a:br>
              <a:rPr lang="en-US" b="1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</a:b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499127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2AFBA2-117C-9588-BC3C-61C4306E8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577" y="2912615"/>
            <a:ext cx="5308846" cy="1032769"/>
          </a:xfrm>
        </p:spPr>
        <p:txBody>
          <a:bodyPr>
            <a:normAutofit/>
          </a:bodyPr>
          <a:lstStyle/>
          <a:p>
            <a:r>
              <a:rPr lang="en-IN" sz="4400" dirty="0"/>
              <a:t>SPRING TOOL SUITE </a:t>
            </a:r>
          </a:p>
        </p:txBody>
      </p:sp>
    </p:spTree>
    <p:extLst>
      <p:ext uri="{BB962C8B-B14F-4D97-AF65-F5344CB8AC3E}">
        <p14:creationId xmlns:p14="http://schemas.microsoft.com/office/powerpoint/2010/main" val="506673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DDD12-2F96-DE9E-3EEF-15BDF465A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967" y="449802"/>
            <a:ext cx="8058293" cy="1219200"/>
          </a:xfrm>
        </p:spPr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Admin </a:t>
            </a:r>
            <a:r>
              <a:rPr lang="en-IN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Controller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	</a:t>
            </a:r>
            <a:r>
              <a:rPr lang="en-IN" sz="1800" i="1" dirty="0">
                <a:solidFill>
                  <a:srgbClr val="A0A0A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</a:t>
            </a:r>
            <a:r>
              <a:rPr lang="en-IN" sz="2000" i="1" dirty="0">
                <a:solidFill>
                  <a:srgbClr val="A0A0A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GetMapping</a:t>
            </a:r>
            <a:r>
              <a:rPr lang="en-IN" sz="1800" dirty="0">
                <a:solidFill>
                  <a:srgbClr val="F9FAF4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17C6A3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(“/admins")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br>
              <a:rPr lang="en-IN" sz="2000" dirty="0">
                <a:solidFill>
                  <a:srgbClr val="17C6A3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IN" sz="2000" dirty="0">
                <a:solidFill>
                  <a:srgbClr val="F9FAF4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4B195E6-E2FA-032D-4DA8-046BC0DCC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8385" y="1553592"/>
            <a:ext cx="7732450" cy="493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672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DDD12-2F96-DE9E-3EEF-15BDF465A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967" y="449802"/>
            <a:ext cx="8058293" cy="1219200"/>
          </a:xfrm>
        </p:spPr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Admin </a:t>
            </a:r>
            <a:r>
              <a:rPr lang="en-IN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Controller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	</a:t>
            </a:r>
            <a:r>
              <a:rPr lang="en-IN" sz="1800" i="1" dirty="0">
                <a:solidFill>
                  <a:srgbClr val="A0A0A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@PostMapping</a:t>
            </a:r>
            <a:r>
              <a:rPr lang="en-IN" sz="1800" i="1" dirty="0">
                <a:solidFill>
                  <a:srgbClr val="17C6A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IN" sz="1800" dirty="0">
                <a:solidFill>
                  <a:srgbClr val="17C6A3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(“/admins”)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br>
              <a:rPr lang="en-IN" sz="2000" dirty="0">
                <a:solidFill>
                  <a:srgbClr val="17C6A3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IN" sz="2000" dirty="0">
                <a:solidFill>
                  <a:srgbClr val="F9FAF4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0568AD-527D-5CB4-1612-E4A76A8F6C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5613" y="1601295"/>
            <a:ext cx="7105625" cy="465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65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DDD12-2F96-DE9E-3EEF-15BDF465A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967" y="449802"/>
            <a:ext cx="8058293" cy="1219200"/>
          </a:xfrm>
        </p:spPr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4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AdminRegistrationController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	</a:t>
            </a:r>
            <a:r>
              <a:rPr lang="en-IN" sz="1800" i="1" dirty="0">
                <a:solidFill>
                  <a:srgbClr val="A0A0A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@PostMapping</a:t>
            </a:r>
            <a:r>
              <a:rPr lang="en-IN" sz="1800" i="1" dirty="0">
                <a:solidFill>
                  <a:srgbClr val="17C6A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(“</a:t>
            </a:r>
            <a:r>
              <a:rPr lang="en-IN" sz="1800" dirty="0">
                <a:solidFill>
                  <a:srgbClr val="17C6A3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/register”)</a:t>
            </a:r>
            <a:r>
              <a:rPr lang="en-IN" sz="1800" dirty="0">
                <a:solidFill>
                  <a:srgbClr val="F9FAF4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br>
              <a:rPr lang="en-IN" sz="2000" dirty="0">
                <a:solidFill>
                  <a:srgbClr val="17C6A3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IN" sz="2000" dirty="0">
                <a:solidFill>
                  <a:srgbClr val="F9FAF4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4146EC8-3491-CC38-28D1-E0A1E64A1C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650" y="1448386"/>
            <a:ext cx="7741328" cy="495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203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2AFBA2-117C-9588-BC3C-61C4306E8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577" y="2912615"/>
            <a:ext cx="5308846" cy="1032769"/>
          </a:xfrm>
        </p:spPr>
        <p:txBody>
          <a:bodyPr>
            <a:normAutofit/>
          </a:bodyPr>
          <a:lstStyle/>
          <a:p>
            <a:r>
              <a:rPr lang="en-IN" sz="4400" dirty="0"/>
              <a:t>SPRING TOOL SUITE </a:t>
            </a:r>
          </a:p>
        </p:txBody>
      </p:sp>
    </p:spTree>
    <p:extLst>
      <p:ext uri="{BB962C8B-B14F-4D97-AF65-F5344CB8AC3E}">
        <p14:creationId xmlns:p14="http://schemas.microsoft.com/office/powerpoint/2010/main" val="2863648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DDD12-2F96-DE9E-3EEF-15BDF465A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967" y="449802"/>
            <a:ext cx="8058293" cy="1219200"/>
          </a:xfrm>
        </p:spPr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Attendance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	</a:t>
            </a:r>
            <a:r>
              <a:rPr lang="en-IN" sz="1800" i="1" dirty="0">
                <a:solidFill>
                  <a:srgbClr val="A0A0A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@GetMapping</a:t>
            </a:r>
            <a:r>
              <a:rPr lang="en-IN" sz="1800" i="1" dirty="0">
                <a:solidFill>
                  <a:srgbClr val="17C6A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(“</a:t>
            </a:r>
            <a:r>
              <a:rPr lang="en-IN" sz="1800" dirty="0">
                <a:solidFill>
                  <a:srgbClr val="17C6A3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/attendances”)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br>
              <a:rPr lang="en-IN" sz="2000" dirty="0">
                <a:solidFill>
                  <a:srgbClr val="17C6A3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IN" sz="2000" dirty="0">
                <a:solidFill>
                  <a:srgbClr val="F9FAF4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AAA265-79C3-C8AF-6C65-81A321825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1191" y="1669002"/>
            <a:ext cx="8410168" cy="440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06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DDD12-2F96-DE9E-3EEF-15BDF465A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967" y="449802"/>
            <a:ext cx="8058293" cy="1219200"/>
          </a:xfrm>
        </p:spPr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Salary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	</a:t>
            </a:r>
            <a:r>
              <a:rPr lang="en-IN" sz="1800" i="1" dirty="0">
                <a:solidFill>
                  <a:srgbClr val="A0A0A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@GetMapping</a:t>
            </a:r>
            <a:r>
              <a:rPr lang="en-IN" sz="1800" dirty="0">
                <a:solidFill>
                  <a:srgbClr val="17C6A3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(“/salaries“)</a:t>
            </a:r>
            <a:r>
              <a:rPr lang="en-IN" sz="1800" dirty="0">
                <a:solidFill>
                  <a:srgbClr val="F9FAF4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br>
              <a:rPr lang="en-IN" sz="2000" dirty="0">
                <a:solidFill>
                  <a:srgbClr val="17C6A3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IN" sz="2000" dirty="0">
                <a:solidFill>
                  <a:srgbClr val="F9FAF4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C6D556-0168-02DF-2424-8C12768F4E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3995" y="1576347"/>
            <a:ext cx="7590409" cy="482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414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22668-7CD4-08FA-1113-38857434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2005A-C015-155B-FA10-C62B1C95C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5217" y="1658566"/>
            <a:ext cx="8596668" cy="3880773"/>
          </a:xfrm>
        </p:spPr>
        <p:txBody>
          <a:bodyPr>
            <a:normAutofit fontScale="92500" lnSpcReduction="10000"/>
          </a:bodyPr>
          <a:lstStyle/>
          <a:p>
            <a:r>
              <a:rPr lang="en-IN" sz="2400" dirty="0"/>
              <a:t>Objectives</a:t>
            </a:r>
          </a:p>
          <a:p>
            <a:r>
              <a:rPr lang="en-IN" sz="2400" dirty="0"/>
              <a:t>Introduction</a:t>
            </a:r>
          </a:p>
          <a:p>
            <a:r>
              <a:rPr lang="en-IN" sz="2400" dirty="0"/>
              <a:t>Tools and Languages</a:t>
            </a:r>
          </a:p>
          <a:p>
            <a:r>
              <a:rPr lang="en-IN" sz="2400" dirty="0"/>
              <a:t>Flow Diagram</a:t>
            </a:r>
          </a:p>
          <a:p>
            <a:r>
              <a:rPr lang="en-IN" sz="2400" dirty="0"/>
              <a:t>Frontend</a:t>
            </a:r>
          </a:p>
          <a:p>
            <a:r>
              <a:rPr lang="en-IN" sz="2400" dirty="0"/>
              <a:t>Backend Testing (Postman)</a:t>
            </a:r>
          </a:p>
          <a:p>
            <a:r>
              <a:rPr lang="en-IN" sz="2400" dirty="0"/>
              <a:t>Conclusion</a:t>
            </a:r>
          </a:p>
          <a:p>
            <a:r>
              <a:rPr lang="en-IN" sz="2400" dirty="0"/>
              <a:t>Demo</a:t>
            </a:r>
          </a:p>
          <a:p>
            <a:r>
              <a:rPr lang="en-IN" sz="2400" dirty="0"/>
              <a:t>Selenium &amp; </a:t>
            </a:r>
            <a:r>
              <a:rPr lang="en-IN" sz="2400" dirty="0" err="1"/>
              <a:t>TestNg</a:t>
            </a:r>
            <a:endParaRPr lang="en-IN" sz="2400" dirty="0"/>
          </a:p>
          <a:p>
            <a:endParaRPr lang="en-IN" sz="2400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488308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2AFBA2-117C-9588-BC3C-61C4306E8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577" y="2912615"/>
            <a:ext cx="5308846" cy="1032769"/>
          </a:xfrm>
        </p:spPr>
        <p:txBody>
          <a:bodyPr>
            <a:normAutofit/>
          </a:bodyPr>
          <a:lstStyle/>
          <a:p>
            <a:r>
              <a:rPr lang="en-IN" sz="4400" dirty="0"/>
              <a:t>SPRING TOOL SUITE </a:t>
            </a:r>
          </a:p>
        </p:txBody>
      </p:sp>
    </p:spTree>
    <p:extLst>
      <p:ext uri="{BB962C8B-B14F-4D97-AF65-F5344CB8AC3E}">
        <p14:creationId xmlns:p14="http://schemas.microsoft.com/office/powerpoint/2010/main" val="3998231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DDD12-2F96-DE9E-3EEF-15BDF465A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967" y="449802"/>
            <a:ext cx="8058293" cy="1219200"/>
          </a:xfrm>
        </p:spPr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Leave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	</a:t>
            </a:r>
            <a:r>
              <a:rPr lang="en-IN" sz="1800" i="1" dirty="0">
                <a:solidFill>
                  <a:srgbClr val="A0A0A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@PostMapping</a:t>
            </a:r>
            <a:r>
              <a:rPr lang="en-IN" sz="1800" dirty="0">
                <a:solidFill>
                  <a:srgbClr val="17C6A3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(“/leaves”)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br>
              <a:rPr lang="en-IN" sz="2000" dirty="0">
                <a:solidFill>
                  <a:srgbClr val="17C6A3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IN" sz="2000" dirty="0">
                <a:solidFill>
                  <a:srgbClr val="F9FAF4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AD0C7A-380D-FE4E-78CF-342A8F44A8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8800" y="1606858"/>
            <a:ext cx="8110536" cy="443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08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2AFBA2-117C-9588-BC3C-61C4306E8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577" y="2912615"/>
            <a:ext cx="5308846" cy="1032769"/>
          </a:xfrm>
        </p:spPr>
        <p:txBody>
          <a:bodyPr>
            <a:normAutofit/>
          </a:bodyPr>
          <a:lstStyle/>
          <a:p>
            <a:r>
              <a:rPr lang="en-IN" sz="4400" dirty="0"/>
              <a:t>SPRING TOOL SUITE </a:t>
            </a:r>
          </a:p>
        </p:txBody>
      </p:sp>
    </p:spTree>
    <p:extLst>
      <p:ext uri="{BB962C8B-B14F-4D97-AF65-F5344CB8AC3E}">
        <p14:creationId xmlns:p14="http://schemas.microsoft.com/office/powerpoint/2010/main" val="2376927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DDD12-2F96-DE9E-3EEF-15BDF465A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967" y="449802"/>
            <a:ext cx="8058293" cy="1219200"/>
          </a:xfrm>
        </p:spPr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Schedule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	</a:t>
            </a:r>
            <a:r>
              <a:rPr lang="en-IN" sz="1800" i="1" dirty="0">
                <a:solidFill>
                  <a:srgbClr val="A0A0A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@GetMapping</a:t>
            </a:r>
            <a:r>
              <a:rPr lang="en-IN" sz="1800" dirty="0">
                <a:solidFill>
                  <a:srgbClr val="17C6A3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(“/schedules“)</a:t>
            </a:r>
            <a:r>
              <a:rPr lang="en-IN" sz="1800" dirty="0">
                <a:solidFill>
                  <a:srgbClr val="F9FAF4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br>
              <a:rPr lang="en-IN" sz="2000" dirty="0">
                <a:solidFill>
                  <a:srgbClr val="17C6A3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IN" sz="2000" dirty="0">
                <a:solidFill>
                  <a:srgbClr val="F9FAF4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7C4998F-85C3-7ED7-C6B5-68B1185922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9236" y="1669002"/>
            <a:ext cx="8123924" cy="45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908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DDD12-2F96-DE9E-3EEF-15BDF465A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967" y="449802"/>
            <a:ext cx="8058293" cy="1219200"/>
          </a:xfrm>
        </p:spPr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Timesheet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	</a:t>
            </a:r>
            <a:r>
              <a:rPr lang="en-IN" sz="1800" i="1" dirty="0">
                <a:solidFill>
                  <a:srgbClr val="A0A0A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@GetMapping</a:t>
            </a:r>
            <a:r>
              <a:rPr lang="en-IN" sz="1800" dirty="0">
                <a:solidFill>
                  <a:srgbClr val="17C6A3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(“/{empId}“)</a:t>
            </a:r>
            <a:r>
              <a:rPr lang="en-IN" sz="1800" dirty="0">
                <a:solidFill>
                  <a:srgbClr val="F9FAF4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br>
              <a:rPr lang="en-IN" sz="2000" dirty="0">
                <a:solidFill>
                  <a:srgbClr val="17C6A3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IN" sz="2000" dirty="0">
                <a:solidFill>
                  <a:srgbClr val="F9FAF4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0606ED-3F25-2307-30DD-29D5340190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9183" y="1592417"/>
            <a:ext cx="7743292" cy="438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5112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2AFBA2-117C-9588-BC3C-61C4306E8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577" y="2912615"/>
            <a:ext cx="5308846" cy="1032769"/>
          </a:xfrm>
        </p:spPr>
        <p:txBody>
          <a:bodyPr>
            <a:normAutofit/>
          </a:bodyPr>
          <a:lstStyle/>
          <a:p>
            <a:r>
              <a:rPr lang="en-IN" sz="4400" dirty="0"/>
              <a:t>SPRING TOOL SUITE </a:t>
            </a:r>
          </a:p>
        </p:txBody>
      </p:sp>
    </p:spTree>
    <p:extLst>
      <p:ext uri="{BB962C8B-B14F-4D97-AF65-F5344CB8AC3E}">
        <p14:creationId xmlns:p14="http://schemas.microsoft.com/office/powerpoint/2010/main" val="33798216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DDD12-2F96-DE9E-3EEF-15BDF465A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967" y="449802"/>
            <a:ext cx="8058293" cy="1219200"/>
          </a:xfrm>
        </p:spPr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Employee Controller</a:t>
            </a:r>
            <a:b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	</a:t>
            </a:r>
            <a:r>
              <a:rPr lang="en-IN" sz="2000" i="1" dirty="0">
                <a:solidFill>
                  <a:srgbClr val="A0A0A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@GetMapping</a:t>
            </a:r>
            <a:r>
              <a:rPr lang="en-IN" sz="2000" dirty="0">
                <a:solidFill>
                  <a:srgbClr val="F9FAF4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17C6A3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"/{empId}“</a:t>
            </a:r>
            <a:br>
              <a:rPr lang="en-IN" sz="2000" dirty="0">
                <a:solidFill>
                  <a:srgbClr val="17C6A3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IN" sz="2000" dirty="0">
                <a:solidFill>
                  <a:srgbClr val="F9FAF4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C09F44-D8B0-CD39-3FC1-41FEB1C5D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2866" y="1867624"/>
            <a:ext cx="7069394" cy="435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020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DDD12-2F96-DE9E-3EEF-15BDF465A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967" y="449802"/>
            <a:ext cx="8058293" cy="1219200"/>
          </a:xfrm>
        </p:spPr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4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RegistrationController</a:t>
            </a:r>
            <a:b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	</a:t>
            </a:r>
            <a:r>
              <a:rPr lang="en-IN" sz="2200" i="1" dirty="0">
                <a:solidFill>
                  <a:srgbClr val="A0A0A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IN" sz="2000" i="1" dirty="0">
                <a:solidFill>
                  <a:srgbClr val="A0A0A0"/>
                </a:solidFill>
                <a:latin typeface="Consolas" panose="020B0609020204030204" pitchFamily="49" charset="0"/>
              </a:rPr>
              <a:t>@PostMapping</a:t>
            </a:r>
            <a:r>
              <a:rPr lang="en-IN" sz="2000" i="1" dirty="0">
                <a:solidFill>
                  <a:srgbClr val="17C6A3"/>
                </a:solidFill>
                <a:latin typeface="Consolas" panose="020B0609020204030204" pitchFamily="49" charset="0"/>
              </a:rPr>
              <a:t>(“/employees“)</a:t>
            </a:r>
            <a:r>
              <a:rPr lang="en-IN" sz="2000" i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br>
              <a:rPr lang="en-IN" sz="2000" dirty="0">
                <a:solidFill>
                  <a:srgbClr val="17C6A3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IN" sz="2000" dirty="0">
                <a:solidFill>
                  <a:srgbClr val="F9FAF4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endParaRPr lang="en-I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FBC1E31-F099-E621-2412-4A4D3D0E370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904" y="1775534"/>
            <a:ext cx="7352543" cy="435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3328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DDD12-2F96-DE9E-3EEF-15BDF465A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967" y="449802"/>
            <a:ext cx="8058293" cy="1219200"/>
          </a:xfrm>
        </p:spPr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4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RegistrationController</a:t>
            </a:r>
            <a:b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	</a:t>
            </a:r>
            <a:r>
              <a:rPr lang="en-IN" sz="2000" i="1" dirty="0">
                <a:solidFill>
                  <a:srgbClr val="A0A0A0"/>
                </a:solidFill>
                <a:latin typeface="Consolas" panose="020B0609020204030204" pitchFamily="49" charset="0"/>
              </a:rPr>
              <a:t> @PostMapping</a:t>
            </a:r>
            <a:r>
              <a:rPr lang="en-IN" sz="2000" i="1" dirty="0">
                <a:solidFill>
                  <a:srgbClr val="17C6A3"/>
                </a:solidFill>
                <a:latin typeface="Consolas" panose="020B0609020204030204" pitchFamily="49" charset="0"/>
              </a:rPr>
              <a:t>(“/employees“)</a:t>
            </a:r>
            <a:r>
              <a:rPr lang="en-IN" sz="2000" i="1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br>
              <a:rPr lang="en-IN" sz="2000" dirty="0">
                <a:solidFill>
                  <a:srgbClr val="17C6A3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IN" sz="2000" dirty="0">
                <a:solidFill>
                  <a:srgbClr val="F9FAF4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endParaRPr lang="en-IN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EC18AF69-97BF-7BB3-08FC-C69A712507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853" y="1669002"/>
            <a:ext cx="7410184" cy="4375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7783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EB577-74BF-9465-37E1-D59B1F2FC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1807" y="2766218"/>
            <a:ext cx="1755371" cy="1325563"/>
          </a:xfrm>
        </p:spPr>
        <p:txBody>
          <a:bodyPr>
            <a:normAutofit/>
          </a:bodyPr>
          <a:lstStyle/>
          <a:p>
            <a:r>
              <a:rPr lang="en-IN" sz="48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966832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0247-F416-91F6-177C-1EF3E876C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20E46-D872-6A19-D8B2-FC930CEF0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57932"/>
            <a:ext cx="8596668" cy="4490468"/>
          </a:xfrm>
        </p:spPr>
        <p:txBody>
          <a:bodyPr>
            <a:normAutofit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  <a:latin typeface="Calibri" panose="020F0502020204030204" pitchFamily="34" charset="0"/>
              </a:rPr>
              <a:t>The establishment of a work center's scheduling system is the goal of the project Employee Payroll Management System.</a:t>
            </a:r>
            <a:r>
              <a:rPr lang="en-US" sz="2400" b="0" i="0" dirty="0">
                <a:effectLst/>
                <a:latin typeface="Calibri" panose="020F0502020204030204" pitchFamily="34" charset="0"/>
              </a:rPr>
              <a:t>​</a:t>
            </a:r>
            <a:endParaRPr lang="en-US" sz="2400" b="0" i="0" dirty="0">
              <a:effectLst/>
              <a:latin typeface="Arial" panose="020B0604020202020204" pitchFamily="34" charset="0"/>
            </a:endParaRPr>
          </a:p>
          <a:p>
            <a:pPr marL="0" indent="0" algn="l" rtl="0" fontAlgn="base">
              <a:buNone/>
            </a:pPr>
            <a:endParaRPr lang="en-US" sz="2400" b="0" i="0" dirty="0"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  <a:latin typeface="Calibri" panose="020F0502020204030204" pitchFamily="34" charset="0"/>
              </a:rPr>
              <a:t>Workers may access their details, schedules, and attendance while the supervisor manages numerous tasks including maintaining salary data, tracking attendance, and updating employee details.</a:t>
            </a:r>
            <a:r>
              <a:rPr lang="en-US" sz="2400" b="0" i="0" dirty="0">
                <a:effectLst/>
                <a:latin typeface="Calibri" panose="020F0502020204030204" pitchFamily="34" charset="0"/>
              </a:rPr>
              <a:t>​</a:t>
            </a:r>
            <a:endParaRPr lang="en-US" sz="2400" b="0" i="0" dirty="0">
              <a:effectLst/>
              <a:latin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26355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D93E9-F6D5-0DFF-205C-5CD2D3A9F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851" y="2841812"/>
            <a:ext cx="4414619" cy="1320800"/>
          </a:xfrm>
        </p:spPr>
        <p:txBody>
          <a:bodyPr/>
          <a:lstStyle/>
          <a:p>
            <a:r>
              <a:rPr lang="en-IN" dirty="0"/>
              <a:t>Selenium &amp; </a:t>
            </a:r>
            <a:r>
              <a:rPr lang="en-IN" dirty="0" err="1"/>
              <a:t>TestNg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82139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DDD12-2F96-DE9E-3EEF-15BDF465A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967" y="449802"/>
            <a:ext cx="8058293" cy="1219200"/>
          </a:xfrm>
        </p:spPr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Selenium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br>
              <a:rPr lang="en-IN" sz="2000" dirty="0">
                <a:solidFill>
                  <a:srgbClr val="17C6A3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IN" sz="2000" dirty="0">
                <a:solidFill>
                  <a:srgbClr val="F9FAF4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7D6DD61-5884-D5EF-34B3-ADF8CA8600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83" y="1136537"/>
            <a:ext cx="8916778" cy="5015688"/>
          </a:xfrm>
        </p:spPr>
      </p:pic>
    </p:spTree>
    <p:extLst>
      <p:ext uri="{BB962C8B-B14F-4D97-AF65-F5344CB8AC3E}">
        <p14:creationId xmlns:p14="http://schemas.microsoft.com/office/powerpoint/2010/main" val="42555185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9A2845-5319-6877-DE94-F5424C5F4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TestNg</a:t>
            </a:r>
            <a:r>
              <a:rPr lang="en-IN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0F0B74-D1FF-77A4-75C4-58E154CEE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276" y="1811044"/>
            <a:ext cx="9603008" cy="38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108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246DE-A1E3-AC17-8703-948185349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FED5C-FA19-AF15-BA72-C7FCC1F24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839" y="1658566"/>
            <a:ext cx="8596668" cy="4014266"/>
          </a:xfrm>
        </p:spPr>
        <p:txBody>
          <a:bodyPr>
            <a:normAutofit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By Using Angular, Bootstrap and Visual Studio Code the frontend was rendered in a user-friendly manner</a:t>
            </a:r>
            <a:endParaRPr lang="en-US" sz="2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With the combination of spring boot and Java Persistence API (JPA) the backend components were created and successfully integrated with MySQL database</a:t>
            </a:r>
            <a:endParaRPr lang="en-US" sz="2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influx of input into the database was tested using POSTMAN and the result was as expected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The automation of the deployed website was done using Selenium and the report was obtained using </a:t>
            </a:r>
            <a:r>
              <a:rPr 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TestNg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726393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3655D-7571-4C5F-5E0F-27C091CE8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129" y="2592936"/>
            <a:ext cx="3982571" cy="1325563"/>
          </a:xfrm>
        </p:spPr>
        <p:txBody>
          <a:bodyPr>
            <a:noAutofit/>
          </a:bodyPr>
          <a:lstStyle/>
          <a:p>
            <a:r>
              <a:rPr lang="en-IN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80063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B86B2-D6B6-E426-FF21-17DB0738C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9F4EB-3907-C094-D47C-E59D1F183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2279" y="1724587"/>
            <a:ext cx="8504612" cy="4187941"/>
          </a:xfrm>
        </p:spPr>
        <p:txBody>
          <a:bodyPr>
            <a:normAutofit fontScale="77500" lnSpcReduction="20000"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41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Employee payroll management system is an Internet-based Java application that automates the working of a company or work center that manage and maintain records of the employees in the different department</a:t>
            </a:r>
            <a:endParaRPr lang="en-US" sz="41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41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proposed project “Employee Payroll Management System” has been developed to overcome the problems faced in the practicing of manual system</a:t>
            </a:r>
            <a:r>
              <a:rPr lang="en-US" sz="4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3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2596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9E90C-B142-9C3E-E7EB-EEB7373AA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Calibri Light" panose="020F0302020204030204" pitchFamily="34" charset="0"/>
              </a:rPr>
              <a:t>Tools and languages:</a:t>
            </a:r>
            <a:endParaRPr lang="en-I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B978B02-C98D-DC08-2901-E2557155B7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8988014"/>
              </p:ext>
            </p:extLst>
          </p:nvPr>
        </p:nvGraphicFramePr>
        <p:xfrm>
          <a:off x="1331259" y="1575456"/>
          <a:ext cx="10555942" cy="46729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7971">
                  <a:extLst>
                    <a:ext uri="{9D8B030D-6E8A-4147-A177-3AD203B41FA5}">
                      <a16:colId xmlns:a16="http://schemas.microsoft.com/office/drawing/2014/main" val="626869093"/>
                    </a:ext>
                  </a:extLst>
                </a:gridCol>
                <a:gridCol w="5277971">
                  <a:extLst>
                    <a:ext uri="{9D8B030D-6E8A-4147-A177-3AD203B41FA5}">
                      <a16:colId xmlns:a16="http://schemas.microsoft.com/office/drawing/2014/main" val="2307590087"/>
                    </a:ext>
                  </a:extLst>
                </a:gridCol>
              </a:tblGrid>
              <a:tr h="641664">
                <a:tc>
                  <a:txBody>
                    <a:bodyPr/>
                    <a:lstStyle/>
                    <a:p>
                      <a:r>
                        <a:rPr lang="en-IN" sz="2400" b="1" dirty="0">
                          <a:solidFill>
                            <a:schemeClr val="tx1"/>
                          </a:solidFill>
                        </a:rPr>
                        <a:t>Frontend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 dirty="0">
                          <a:solidFill>
                            <a:schemeClr val="tx1"/>
                          </a:solidFill>
                        </a:rPr>
                        <a:t>Backend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2023229"/>
                  </a:ext>
                </a:extLst>
              </a:tr>
              <a:tr h="18411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Visual studio</a:t>
                      </a:r>
                    </a:p>
                    <a:p>
                      <a:endParaRPr lang="en-IN" sz="2400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Spring Tool Suite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4413953"/>
                  </a:ext>
                </a:extLst>
              </a:tr>
              <a:tr h="641664">
                <a:tc>
                  <a:txBody>
                    <a:bodyPr/>
                    <a:lstStyle/>
                    <a:p>
                      <a:r>
                        <a:rPr lang="en-IN" sz="2400" dirty="0"/>
                        <a:t>Angular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Spring Boot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3474457"/>
                  </a:ext>
                </a:extLst>
              </a:tr>
              <a:tr h="641664">
                <a:tc>
                  <a:txBody>
                    <a:bodyPr/>
                    <a:lstStyle/>
                    <a:p>
                      <a:r>
                        <a:rPr lang="en-IN" sz="2400" dirty="0"/>
                        <a:t>HTML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MySQL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9492111"/>
                  </a:ext>
                </a:extLst>
              </a:tr>
              <a:tr h="641664">
                <a:tc>
                  <a:txBody>
                    <a:bodyPr/>
                    <a:lstStyle/>
                    <a:p>
                      <a:r>
                        <a:rPr lang="en-IN" sz="2400" dirty="0"/>
                        <a:t>CSS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Hibernate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502483"/>
                  </a:ext>
                </a:extLst>
              </a:tr>
              <a:tr h="641664">
                <a:tc>
                  <a:txBody>
                    <a:bodyPr/>
                    <a:lstStyle/>
                    <a:p>
                      <a:r>
                        <a:rPr lang="en-IN" sz="2400" dirty="0"/>
                        <a:t>Bootstrap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Postman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772826"/>
                  </a:ext>
                </a:extLst>
              </a:tr>
              <a:tr h="641664">
                <a:tc>
                  <a:txBody>
                    <a:bodyPr/>
                    <a:lstStyle/>
                    <a:p>
                      <a:r>
                        <a:rPr lang="en-IN" sz="2400" dirty="0"/>
                        <a:t>Typescript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 err="1"/>
                        <a:t>TestNg</a:t>
                      </a:r>
                      <a:r>
                        <a:rPr lang="en-IN" sz="2400" dirty="0"/>
                        <a:t>-Selenium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40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4550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31EAEB-8E5D-16E9-BBE8-9132F7E8B8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030FA12-97C6-2300-F99A-7CB2C7C75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Flow Diagram: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3BD040-8371-1DF8-7B60-FAD509022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1898"/>
            <a:ext cx="12192000" cy="386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96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D1AC3-0543-92C1-6198-0DD3F2DBC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0406" y="2903908"/>
            <a:ext cx="3131187" cy="1050184"/>
          </a:xfrm>
        </p:spPr>
        <p:txBody>
          <a:bodyPr/>
          <a:lstStyle/>
          <a:p>
            <a:pPr algn="l"/>
            <a:r>
              <a:rPr lang="en-IN" dirty="0"/>
              <a:t>Frontend</a:t>
            </a:r>
          </a:p>
        </p:txBody>
      </p:sp>
    </p:spTree>
    <p:extLst>
      <p:ext uri="{BB962C8B-B14F-4D97-AF65-F5344CB8AC3E}">
        <p14:creationId xmlns:p14="http://schemas.microsoft.com/office/powerpoint/2010/main" val="2999510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B9E59-F2FE-34CD-5E3D-A91154113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Calibri" panose="020F0502020204030204" pitchFamily="34" charset="0"/>
              </a:rPr>
              <a:t>Dashboard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109CB-BF45-5A3D-7593-BB4EB3BC9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526" y="1347942"/>
            <a:ext cx="9067301" cy="510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1388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345</TotalTime>
  <Words>517</Words>
  <Application>Microsoft Office PowerPoint</Application>
  <PresentationFormat>Widescreen</PresentationFormat>
  <Paragraphs>100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Calibri</vt:lpstr>
      <vt:lpstr>Calibri Light</vt:lpstr>
      <vt:lpstr>Consolas</vt:lpstr>
      <vt:lpstr>Segoe UI</vt:lpstr>
      <vt:lpstr>Trebuchet MS</vt:lpstr>
      <vt:lpstr>Wingdings 3</vt:lpstr>
      <vt:lpstr>Facet</vt:lpstr>
      <vt:lpstr>PowerPoint Presentation</vt:lpstr>
      <vt:lpstr>Done By:​</vt:lpstr>
      <vt:lpstr>Contents</vt:lpstr>
      <vt:lpstr>Objectives</vt:lpstr>
      <vt:lpstr>Introduction</vt:lpstr>
      <vt:lpstr>Tools and languages:</vt:lpstr>
      <vt:lpstr>Flow Diagram:</vt:lpstr>
      <vt:lpstr>Frontend</vt:lpstr>
      <vt:lpstr>Dashboard</vt:lpstr>
      <vt:lpstr>Admin Login:</vt:lpstr>
      <vt:lpstr>Admin dashboard</vt:lpstr>
      <vt:lpstr>Admin: Employee registration​</vt:lpstr>
      <vt:lpstr>Admin: Employee salary​</vt:lpstr>
      <vt:lpstr>Admin: Employee Schedule​</vt:lpstr>
      <vt:lpstr>Employee registration​</vt:lpstr>
      <vt:lpstr>Employee login​</vt:lpstr>
      <vt:lpstr>Employee dashboard​:</vt:lpstr>
      <vt:lpstr>Employee: Print dashboard​</vt:lpstr>
      <vt:lpstr>Employee Timesheet</vt:lpstr>
      <vt:lpstr>Employee attendance​</vt:lpstr>
      <vt:lpstr>Employee Work Schedule</vt:lpstr>
      <vt:lpstr>Backend Testing- ​POSTMAN   </vt:lpstr>
      <vt:lpstr>SPRING TOOL SUITE </vt:lpstr>
      <vt:lpstr>Admin Controller  @GetMapping((“/admins")  ) </vt:lpstr>
      <vt:lpstr>Admin Controller  @PostMapping (“/admins”)   ) </vt:lpstr>
      <vt:lpstr>AdminRegistrationController  @PostMapping(“/register”))    ) </vt:lpstr>
      <vt:lpstr>SPRING TOOL SUITE </vt:lpstr>
      <vt:lpstr>Attendance  @GetMapping(“/attendances”)     ) </vt:lpstr>
      <vt:lpstr>Salary  @GetMapping(“/salaries“))       ) </vt:lpstr>
      <vt:lpstr>SPRING TOOL SUITE </vt:lpstr>
      <vt:lpstr>Leave  @PostMapping(“/leaves”)      ) </vt:lpstr>
      <vt:lpstr>SPRING TOOL SUITE </vt:lpstr>
      <vt:lpstr>Schedule  @GetMapping(“/schedules“))       ) </vt:lpstr>
      <vt:lpstr>Timesheet  @GetMapping(“/{empId}“))        ) </vt:lpstr>
      <vt:lpstr>SPRING TOOL SUITE </vt:lpstr>
      <vt:lpstr>Employee Controller  @GetMapping("/{empId}“ ) </vt:lpstr>
      <vt:lpstr>RegistrationController   @PostMapping(“/employees“)) ) </vt:lpstr>
      <vt:lpstr>RegistrationController   @PostMapping(“/employees“)) ) </vt:lpstr>
      <vt:lpstr>DEMO</vt:lpstr>
      <vt:lpstr>Selenium &amp; TestNg</vt:lpstr>
      <vt:lpstr>Selenium         ) </vt:lpstr>
      <vt:lpstr>TestNg 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monika m</dc:creator>
  <cp:lastModifiedBy>Ashwin B</cp:lastModifiedBy>
  <cp:revision>32</cp:revision>
  <dcterms:created xsi:type="dcterms:W3CDTF">2022-10-25T10:43:08Z</dcterms:created>
  <dcterms:modified xsi:type="dcterms:W3CDTF">2022-10-26T13:11:22Z</dcterms:modified>
</cp:coreProperties>
</file>